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9" r:id="rId3"/>
    <p:sldId id="258" r:id="rId4"/>
    <p:sldId id="259" r:id="rId5"/>
    <p:sldId id="260" r:id="rId6"/>
    <p:sldId id="289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71" r:id="rId16"/>
    <p:sldId id="272" r:id="rId17"/>
    <p:sldId id="279" r:id="rId18"/>
    <p:sldId id="280" r:id="rId19"/>
    <p:sldId id="285" r:id="rId20"/>
    <p:sldId id="273" r:id="rId21"/>
    <p:sldId id="274" r:id="rId22"/>
    <p:sldId id="283" r:id="rId23"/>
    <p:sldId id="286" r:id="rId24"/>
    <p:sldId id="275" r:id="rId25"/>
    <p:sldId id="276" r:id="rId26"/>
    <p:sldId id="281" r:id="rId27"/>
    <p:sldId id="290" r:id="rId28"/>
    <p:sldId id="287" r:id="rId29"/>
    <p:sldId id="277" r:id="rId30"/>
    <p:sldId id="278" r:id="rId31"/>
    <p:sldId id="284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8,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Perfect Tenses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Six Easy Tenses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El </a:t>
            </a:r>
            <a:r>
              <a:rPr lang="en-US" sz="4000" dirty="0" err="1" smtClean="0">
                <a:latin typeface="Hobo Std"/>
                <a:cs typeface="Hobo Std"/>
              </a:rPr>
              <a:t>Pasado</a:t>
            </a:r>
            <a:r>
              <a:rPr lang="en-US" sz="4000" dirty="0" smtClean="0">
                <a:latin typeface="Hobo Std"/>
                <a:cs typeface="Hobo Std"/>
              </a:rPr>
              <a:t> Perfecto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had done…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00" y="487022"/>
            <a:ext cx="10209038" cy="841818"/>
          </a:xfrm>
        </p:spPr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El </a:t>
            </a:r>
            <a:r>
              <a:rPr lang="en-US" dirty="0" err="1" smtClean="0">
                <a:latin typeface="Hobo Std"/>
                <a:cs typeface="Hobo Std"/>
              </a:rPr>
              <a:t>Pasado</a:t>
            </a:r>
            <a:r>
              <a:rPr lang="en-US" dirty="0" smtClean="0">
                <a:latin typeface="Hobo Std"/>
                <a:cs typeface="Hobo Std"/>
              </a:rPr>
              <a:t> Perfecto</a:t>
            </a:r>
            <a:endParaRPr lang="en-US" dirty="0">
              <a:latin typeface="Hobo Std"/>
              <a:cs typeface="Hobo St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431591"/>
              </p:ext>
            </p:extLst>
          </p:nvPr>
        </p:nvGraphicFramePr>
        <p:xfrm>
          <a:off x="811428" y="2258068"/>
          <a:ext cx="7391050" cy="3579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012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HABÍA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000" dirty="0" smtClean="0"/>
                        <a:t>HABÍAMOS</a:t>
                      </a:r>
                      <a:endParaRPr lang="en-US" sz="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HABÍAS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HABÍAIS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HABÍA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HABÍAN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9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Los </a:t>
            </a:r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5000" dirty="0" smtClean="0"/>
              <a:t>AR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-ado</a:t>
            </a:r>
          </a:p>
          <a:p>
            <a:r>
              <a:rPr lang="en-US" sz="5000" dirty="0" smtClean="0">
                <a:sym typeface="Wingdings"/>
              </a:rPr>
              <a:t>ER/IR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</a:t>
            </a:r>
            <a:r>
              <a:rPr lang="en-US" sz="5000" dirty="0" err="1" smtClean="0">
                <a:sym typeface="Wingdings"/>
              </a:rPr>
              <a:t>ido</a:t>
            </a:r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Leer, etc.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</a:t>
            </a:r>
            <a:r>
              <a:rPr lang="en-US" sz="5000" dirty="0" err="1" smtClean="0">
                <a:sym typeface="Wingdings"/>
              </a:rPr>
              <a:t>ído</a:t>
            </a:r>
            <a:endParaRPr lang="en-US" sz="5000" dirty="0" smtClean="0">
              <a:sym typeface="Wingdings"/>
            </a:endParaRPr>
          </a:p>
          <a:p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Plus the same irregulars</a:t>
            </a:r>
          </a:p>
          <a:p>
            <a:pPr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9987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Unos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Ejemplos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leído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revista</a:t>
            </a:r>
            <a:r>
              <a:rPr lang="en-US" dirty="0" smtClean="0"/>
              <a:t> antes de </a:t>
            </a:r>
            <a:r>
              <a:rPr lang="en-US" dirty="0" err="1" smtClean="0"/>
              <a:t>ver</a:t>
            </a:r>
            <a:r>
              <a:rPr lang="en-US" dirty="0" smtClean="0"/>
              <a:t> la </a:t>
            </a:r>
            <a:r>
              <a:rPr lang="en-US" dirty="0" err="1" smtClean="0"/>
              <a:t>película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ym typeface="Wingdings"/>
              </a:rPr>
              <a:t>Mis</a:t>
            </a:r>
            <a:r>
              <a:rPr lang="en-US" dirty="0" smtClean="0">
                <a:sym typeface="Wingdings"/>
              </a:rPr>
              <a:t> ex-</a:t>
            </a:r>
            <a:r>
              <a:rPr lang="en-US" dirty="0" err="1" smtClean="0">
                <a:sym typeface="Wingdings"/>
              </a:rPr>
              <a:t>novios</a:t>
            </a:r>
            <a:r>
              <a:rPr lang="en-US" dirty="0" smtClean="0">
                <a:sym typeface="Wingdings"/>
              </a:rPr>
              <a:t> me </a:t>
            </a:r>
            <a:r>
              <a:rPr lang="en-US" dirty="0" err="1" smtClean="0">
                <a:sym typeface="Wingdings"/>
              </a:rPr>
              <a:t>habían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escrito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textos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todos</a:t>
            </a:r>
            <a:r>
              <a:rPr lang="en-US" dirty="0" smtClean="0">
                <a:sym typeface="Wingdings"/>
              </a:rPr>
              <a:t> los </a:t>
            </a:r>
            <a:r>
              <a:rPr lang="en-US" dirty="0" err="1" smtClean="0">
                <a:sym typeface="Wingdings"/>
              </a:rPr>
              <a:t>días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Mi </a:t>
            </a:r>
            <a:r>
              <a:rPr lang="en-US" dirty="0" err="1" smtClean="0">
                <a:sym typeface="Wingdings"/>
              </a:rPr>
              <a:t>familia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había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decidido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mudar</a:t>
            </a:r>
            <a:r>
              <a:rPr lang="en-US" dirty="0" smtClean="0">
                <a:sym typeface="Wingdings"/>
              </a:rPr>
              <a:t> sin </a:t>
            </a:r>
            <a:r>
              <a:rPr lang="en-US" dirty="0" err="1" smtClean="0">
                <a:sym typeface="Wingdings"/>
              </a:rPr>
              <a:t>consultar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mí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¿</a:t>
            </a:r>
            <a:r>
              <a:rPr lang="en-US" dirty="0" err="1" smtClean="0">
                <a:sym typeface="Wingdings"/>
              </a:rPr>
              <a:t>Habías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hecho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tarea</a:t>
            </a:r>
            <a:r>
              <a:rPr lang="en-US" dirty="0" smtClean="0">
                <a:sym typeface="Wingdings"/>
              </a:rPr>
              <a:t> antes de </a:t>
            </a:r>
            <a:r>
              <a:rPr lang="en-US" dirty="0" err="1" smtClean="0">
                <a:sym typeface="Wingdings"/>
              </a:rPr>
              <a:t>que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Profe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anunció</a:t>
            </a:r>
            <a:r>
              <a:rPr lang="en-US" dirty="0" smtClean="0">
                <a:sym typeface="Wingdings"/>
              </a:rPr>
              <a:t>?</a:t>
            </a:r>
          </a:p>
          <a:p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nunca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había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comido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aguacate</a:t>
            </a:r>
            <a:r>
              <a:rPr lang="en-US" dirty="0" smtClean="0">
                <a:sym typeface="Wingdings"/>
              </a:rPr>
              <a:t> antes de comer en Chipotle.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1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Situaciones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492" y="2323651"/>
            <a:ext cx="7431768" cy="4131739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llegué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 la fiesta, Zac </a:t>
            </a:r>
            <a:r>
              <a:rPr lang="en-US" dirty="0" err="1" smtClean="0"/>
              <a:t>Efron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_____________ (</a:t>
            </a:r>
            <a:r>
              <a:rPr lang="en-US" dirty="0" err="1" smtClean="0"/>
              <a:t>irse</a:t>
            </a:r>
            <a:r>
              <a:rPr lang="en-US" dirty="0" smtClean="0"/>
              <a:t>), </a:t>
            </a:r>
            <a:r>
              <a:rPr lang="en-US" dirty="0" err="1" smtClean="0"/>
              <a:t>entonces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estaba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triste.</a:t>
            </a:r>
            <a:r>
              <a:rPr lang="en-US" b="1" dirty="0" smtClean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Mi </a:t>
            </a:r>
            <a:r>
              <a:rPr lang="en-US" dirty="0" err="1" smtClean="0"/>
              <a:t>abuelo</a:t>
            </a:r>
            <a:r>
              <a:rPr lang="en-US" dirty="0" smtClean="0"/>
              <a:t> _____________(</a:t>
            </a:r>
            <a:r>
              <a:rPr lang="en-US" dirty="0" err="1" smtClean="0"/>
              <a:t>ser</a:t>
            </a:r>
            <a:r>
              <a:rPr lang="en-US" dirty="0" smtClean="0"/>
              <a:t>) un supervisor en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él</a:t>
            </a:r>
            <a:r>
              <a:rPr lang="en-US" dirty="0" smtClean="0"/>
              <a:t> se </a:t>
            </a:r>
            <a:r>
              <a:rPr lang="en-US" dirty="0" err="1" smtClean="0"/>
              <a:t>murió</a:t>
            </a:r>
            <a:r>
              <a:rPr lang="en-US" dirty="0" smtClean="0"/>
              <a:t> en un </a:t>
            </a:r>
            <a:r>
              <a:rPr lang="en-US" dirty="0" err="1" smtClean="0"/>
              <a:t>accidente</a:t>
            </a:r>
            <a:r>
              <a:rPr lang="en-US" dirty="0" smtClean="0"/>
              <a:t>.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hermanas</a:t>
            </a:r>
            <a:r>
              <a:rPr lang="en-US" dirty="0" smtClean="0"/>
              <a:t> _____________ (</a:t>
            </a:r>
            <a:r>
              <a:rPr lang="en-US" smtClean="0"/>
              <a:t>cocinar) </a:t>
            </a:r>
            <a:r>
              <a:rPr lang="en-US" dirty="0" smtClean="0"/>
              <a:t>un pastel para </a:t>
            </a:r>
            <a:r>
              <a:rPr lang="en-US" dirty="0" err="1" smtClean="0"/>
              <a:t>mí</a:t>
            </a:r>
            <a:r>
              <a:rPr lang="en-US" dirty="0" smtClean="0"/>
              <a:t> </a:t>
            </a:r>
            <a:r>
              <a:rPr lang="en-US" dirty="0" err="1" smtClean="0"/>
              <a:t>cumpleaños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no </a:t>
            </a:r>
            <a:r>
              <a:rPr lang="en-US" dirty="0" err="1" smtClean="0"/>
              <a:t>sabía</a:t>
            </a:r>
            <a:r>
              <a:rPr lang="en-US" dirty="0" smtClean="0"/>
              <a:t>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Yo</a:t>
            </a:r>
            <a:r>
              <a:rPr lang="en-US" dirty="0" smtClean="0"/>
              <a:t> _____________ (</a:t>
            </a:r>
            <a:r>
              <a:rPr lang="en-US" dirty="0" err="1" smtClean="0"/>
              <a:t>hacer</a:t>
            </a:r>
            <a:r>
              <a:rPr lang="en-US" dirty="0" smtClean="0"/>
              <a:t>) la </a:t>
            </a:r>
            <a:r>
              <a:rPr lang="en-US" dirty="0" err="1" smtClean="0"/>
              <a:t>tarea</a:t>
            </a:r>
            <a:r>
              <a:rPr lang="en-US" dirty="0" smtClean="0"/>
              <a:t> para </a:t>
            </a:r>
            <a:r>
              <a:rPr lang="en-US" dirty="0" err="1" smtClean="0"/>
              <a:t>ayer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la </a:t>
            </a:r>
            <a:r>
              <a:rPr lang="en-US" dirty="0" err="1" smtClean="0"/>
              <a:t>dejé</a:t>
            </a:r>
            <a:r>
              <a:rPr lang="en-US" dirty="0" smtClean="0"/>
              <a:t> en mi casa.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Sr. Lawrence y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novia</a:t>
            </a:r>
            <a:r>
              <a:rPr lang="en-US" dirty="0" smtClean="0"/>
              <a:t> _____________ (</a:t>
            </a:r>
            <a:r>
              <a:rPr lang="en-US" dirty="0" err="1" smtClean="0"/>
              <a:t>salir</a:t>
            </a:r>
            <a:r>
              <a:rPr lang="en-US" dirty="0" smtClean="0"/>
              <a:t>)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doce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 antes de que </a:t>
            </a:r>
            <a:r>
              <a:rPr lang="en-US" dirty="0" err="1" smtClean="0"/>
              <a:t>decidieron</a:t>
            </a:r>
            <a:r>
              <a:rPr lang="en-US" dirty="0" smtClean="0"/>
              <a:t> </a:t>
            </a:r>
            <a:r>
              <a:rPr lang="en-US" dirty="0" err="1" smtClean="0"/>
              <a:t>casarse</a:t>
            </a:r>
            <a:r>
              <a:rPr lang="en-US" dirty="0" smtClean="0"/>
              <a:t>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Nosotros</a:t>
            </a:r>
            <a:r>
              <a:rPr lang="en-US" dirty="0" smtClean="0"/>
              <a:t> no _____________ (</a:t>
            </a:r>
            <a:r>
              <a:rPr lang="en-US" dirty="0" err="1" smtClean="0"/>
              <a:t>estudiar</a:t>
            </a:r>
            <a:r>
              <a:rPr lang="en-US" dirty="0" smtClean="0"/>
              <a:t>) para el </a:t>
            </a:r>
            <a:r>
              <a:rPr lang="en-US" dirty="0" err="1" smtClean="0"/>
              <a:t>examen</a:t>
            </a:r>
            <a:r>
              <a:rPr lang="en-US" dirty="0" smtClean="0"/>
              <a:t> la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pasada</a:t>
            </a:r>
            <a:r>
              <a:rPr lang="en-US" dirty="0" smtClean="0"/>
              <a:t>, y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eso</a:t>
            </a:r>
            <a:r>
              <a:rPr lang="en-US" dirty="0" smtClean="0"/>
              <a:t> </a:t>
            </a:r>
            <a:r>
              <a:rPr lang="en-US" dirty="0" err="1" smtClean="0"/>
              <a:t>recibimos</a:t>
            </a:r>
            <a:r>
              <a:rPr lang="en-US" dirty="0" smtClean="0"/>
              <a:t> las </a:t>
            </a:r>
            <a:r>
              <a:rPr lang="en-US" dirty="0" err="1" smtClean="0"/>
              <a:t>notas</a:t>
            </a:r>
            <a:r>
              <a:rPr lang="en-US" dirty="0" smtClean="0"/>
              <a:t> </a:t>
            </a:r>
            <a:r>
              <a:rPr lang="en-US" dirty="0" err="1" smtClean="0"/>
              <a:t>malas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10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El </a:t>
            </a:r>
            <a:r>
              <a:rPr lang="en-US" sz="4000" dirty="0" err="1" smtClean="0">
                <a:latin typeface="Hobo Std"/>
                <a:cs typeface="Hobo Std"/>
              </a:rPr>
              <a:t>Futuro</a:t>
            </a:r>
            <a:r>
              <a:rPr lang="en-US" sz="4000" dirty="0" smtClean="0">
                <a:latin typeface="Hobo Std"/>
                <a:cs typeface="Hobo Std"/>
              </a:rPr>
              <a:t> Perfecto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will have done…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00" y="487022"/>
            <a:ext cx="10209038" cy="841818"/>
          </a:xfrm>
        </p:spPr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El </a:t>
            </a:r>
            <a:r>
              <a:rPr lang="en-US" dirty="0" err="1" smtClean="0">
                <a:latin typeface="Hobo Std"/>
                <a:cs typeface="Hobo Std"/>
              </a:rPr>
              <a:t>Futuro</a:t>
            </a:r>
            <a:r>
              <a:rPr lang="en-US" dirty="0" smtClean="0">
                <a:latin typeface="Hobo Std"/>
                <a:cs typeface="Hobo Std"/>
              </a:rPr>
              <a:t> Perfecto</a:t>
            </a:r>
            <a:endParaRPr lang="en-US" dirty="0">
              <a:latin typeface="Hobo Std"/>
              <a:cs typeface="Hobo St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151029"/>
              </p:ext>
            </p:extLst>
          </p:nvPr>
        </p:nvGraphicFramePr>
        <p:xfrm>
          <a:off x="811428" y="2258068"/>
          <a:ext cx="7391050" cy="3579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012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HABRÉ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000" dirty="0" smtClean="0"/>
                        <a:t>HABREMOS</a:t>
                      </a:r>
                      <a:endParaRPr lang="en-US" sz="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HABRÁS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HABRÉIS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HABRÁ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HABRÁN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91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Los </a:t>
            </a:r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000" dirty="0" smtClean="0"/>
              <a:t>AR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-ado</a:t>
            </a:r>
          </a:p>
          <a:p>
            <a:r>
              <a:rPr lang="en-US" sz="5000" dirty="0" smtClean="0">
                <a:sym typeface="Wingdings"/>
              </a:rPr>
              <a:t>ER/IR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</a:t>
            </a:r>
            <a:r>
              <a:rPr lang="en-US" sz="5000" dirty="0" err="1" smtClean="0">
                <a:sym typeface="Wingdings"/>
              </a:rPr>
              <a:t>ido</a:t>
            </a:r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Leer, etc.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</a:t>
            </a:r>
            <a:r>
              <a:rPr lang="en-US" sz="5000" dirty="0" err="1" smtClean="0">
                <a:sym typeface="Wingdings"/>
              </a:rPr>
              <a:t>ído</a:t>
            </a:r>
            <a:endParaRPr lang="en-US" sz="5000" dirty="0" smtClean="0">
              <a:sym typeface="Wingdings"/>
            </a:endParaRPr>
          </a:p>
          <a:p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Plus 15 or so irregulars</a:t>
            </a:r>
          </a:p>
          <a:p>
            <a:pPr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6675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Irregulares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ym typeface="Wingdings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23744"/>
              </p:ext>
            </p:extLst>
          </p:nvPr>
        </p:nvGraphicFramePr>
        <p:xfrm>
          <a:off x="457200" y="2307946"/>
          <a:ext cx="8229600" cy="3818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Hacer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Hecho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Freír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Decir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Dicho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Romper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broken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Visto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Resuelto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resolved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Escribir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Escrito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written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Morir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Muerto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Poner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Puesto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Satisfacer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Satisfecho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satisfied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opened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covered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Devolver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Devuelto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Describir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described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Descubrir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Descubierto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discovered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3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Unos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Ejemplos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habré</a:t>
            </a:r>
            <a:r>
              <a:rPr lang="en-US" dirty="0" smtClean="0"/>
              <a:t> </a:t>
            </a:r>
            <a:r>
              <a:rPr lang="en-US" dirty="0" err="1" smtClean="0"/>
              <a:t>graduado</a:t>
            </a:r>
            <a:r>
              <a:rPr lang="en-US" dirty="0" smtClean="0"/>
              <a:t> en </a:t>
            </a:r>
            <a:r>
              <a:rPr lang="en-US" dirty="0" err="1" smtClean="0"/>
              <a:t>junio</a:t>
            </a:r>
            <a:r>
              <a:rPr lang="en-US" dirty="0" smtClean="0"/>
              <a:t>.</a:t>
            </a:r>
          </a:p>
          <a:p>
            <a:r>
              <a:rPr lang="en-US" dirty="0" smtClean="0">
                <a:sym typeface="Wingdings"/>
              </a:rPr>
              <a:t>Miguel </a:t>
            </a:r>
            <a:r>
              <a:rPr lang="en-US" dirty="0" err="1" smtClean="0">
                <a:sym typeface="Wingdings"/>
              </a:rPr>
              <a:t>habrá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terminado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tarea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para </a:t>
            </a:r>
            <a:r>
              <a:rPr lang="en-US" dirty="0" err="1" smtClean="0"/>
              <a:t>mañana</a:t>
            </a:r>
            <a:r>
              <a:rPr lang="en-US" dirty="0"/>
              <a:t>.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Mis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hermanos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habrán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jugado</a:t>
            </a:r>
            <a:r>
              <a:rPr lang="en-US" dirty="0" smtClean="0">
                <a:sym typeface="Wingdings"/>
              </a:rPr>
              <a:t> 100 </a:t>
            </a:r>
            <a:r>
              <a:rPr lang="en-US" dirty="0" err="1" smtClean="0">
                <a:sym typeface="Wingdings"/>
              </a:rPr>
              <a:t>partidos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antes de </a:t>
            </a:r>
            <a:r>
              <a:rPr lang="en-US" dirty="0" err="1" smtClean="0">
                <a:sym typeface="Wingdings"/>
              </a:rPr>
              <a:t>graduarse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¿</a:t>
            </a:r>
            <a:r>
              <a:rPr lang="en-US" dirty="0" err="1" smtClean="0">
                <a:sym typeface="Wingdings"/>
              </a:rPr>
              <a:t>Habrás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hecho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todo</a:t>
            </a:r>
            <a:r>
              <a:rPr lang="en-US" dirty="0" smtClean="0">
                <a:sym typeface="Wingdings"/>
              </a:rPr>
              <a:t> el </a:t>
            </a:r>
            <a:r>
              <a:rPr lang="en-US" dirty="0" err="1" smtClean="0">
                <a:sym typeface="Wingdings"/>
              </a:rPr>
              <a:t>trabajo</a:t>
            </a:r>
            <a:r>
              <a:rPr lang="en-US" dirty="0" smtClean="0">
                <a:sym typeface="Wingdings"/>
              </a:rPr>
              <a:t>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El </a:t>
            </a:r>
            <a:r>
              <a:rPr lang="en-US" sz="4000" dirty="0" err="1" smtClean="0">
                <a:latin typeface="Hobo Std"/>
                <a:cs typeface="Hobo Std"/>
              </a:rPr>
              <a:t>Presente</a:t>
            </a:r>
            <a:r>
              <a:rPr lang="en-US" sz="4000" dirty="0" smtClean="0">
                <a:latin typeface="Hobo Std"/>
                <a:cs typeface="Hobo Std"/>
              </a:rPr>
              <a:t> Perfecto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have done…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0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El </a:t>
            </a:r>
            <a:r>
              <a:rPr lang="en-US" sz="4000" dirty="0" err="1" smtClean="0">
                <a:latin typeface="Hobo Std"/>
                <a:cs typeface="Hobo Std"/>
              </a:rPr>
              <a:t>Condicional</a:t>
            </a:r>
            <a:r>
              <a:rPr lang="en-US" sz="4000" dirty="0" smtClean="0">
                <a:latin typeface="Hobo Std"/>
                <a:cs typeface="Hobo Std"/>
              </a:rPr>
              <a:t> Perfecto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would have done…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00" y="487022"/>
            <a:ext cx="10209038" cy="841818"/>
          </a:xfrm>
        </p:spPr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El </a:t>
            </a:r>
            <a:r>
              <a:rPr lang="en-US" dirty="0" err="1" smtClean="0">
                <a:latin typeface="Hobo Std"/>
                <a:cs typeface="Hobo Std"/>
              </a:rPr>
              <a:t>Condicional</a:t>
            </a:r>
            <a:r>
              <a:rPr lang="en-US" dirty="0" smtClean="0">
                <a:latin typeface="Hobo Std"/>
                <a:cs typeface="Hobo Std"/>
              </a:rPr>
              <a:t> Perfecto</a:t>
            </a:r>
            <a:endParaRPr lang="en-US" dirty="0">
              <a:latin typeface="Hobo Std"/>
              <a:cs typeface="Hobo St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593047"/>
              </p:ext>
            </p:extLst>
          </p:nvPr>
        </p:nvGraphicFramePr>
        <p:xfrm>
          <a:off x="811426" y="2258068"/>
          <a:ext cx="7729722" cy="321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012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HABRÍA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HABRÍAMOS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HABRÍAS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HABRÍAIS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HABRÍA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HABRÍAN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1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Los </a:t>
            </a:r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5000" dirty="0" smtClean="0"/>
              <a:t>AR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-ado</a:t>
            </a:r>
          </a:p>
          <a:p>
            <a:r>
              <a:rPr lang="en-US" sz="5000" dirty="0" smtClean="0">
                <a:sym typeface="Wingdings"/>
              </a:rPr>
              <a:t>ER/IR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</a:t>
            </a:r>
            <a:r>
              <a:rPr lang="en-US" sz="5000" dirty="0" err="1" smtClean="0">
                <a:sym typeface="Wingdings"/>
              </a:rPr>
              <a:t>ido</a:t>
            </a:r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Leer, etc.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</a:t>
            </a:r>
            <a:r>
              <a:rPr lang="en-US" sz="5000" dirty="0" err="1" smtClean="0">
                <a:sym typeface="Wingdings"/>
              </a:rPr>
              <a:t>ído</a:t>
            </a:r>
            <a:endParaRPr lang="en-US" sz="5000" dirty="0" smtClean="0">
              <a:sym typeface="Wingdings"/>
            </a:endParaRPr>
          </a:p>
          <a:p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Plus the same irregulars</a:t>
            </a:r>
          </a:p>
          <a:p>
            <a:pPr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0669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Unos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Ejemplos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492" y="2323652"/>
            <a:ext cx="7390824" cy="3508977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habría</a:t>
            </a:r>
            <a:r>
              <a:rPr lang="en-US" dirty="0" smtClean="0"/>
              <a:t> </a:t>
            </a:r>
            <a:r>
              <a:rPr lang="en-US" dirty="0" err="1" smtClean="0"/>
              <a:t>hablado</a:t>
            </a:r>
            <a:r>
              <a:rPr lang="en-US" dirty="0" smtClean="0"/>
              <a:t> con </a:t>
            </a:r>
            <a:r>
              <a:rPr lang="en-US" dirty="0" err="1" smtClean="0"/>
              <a:t>Profe</a:t>
            </a:r>
            <a:r>
              <a:rPr lang="en-US" dirty="0" smtClean="0"/>
              <a:t> antes del </a:t>
            </a:r>
            <a:r>
              <a:rPr lang="en-US" dirty="0" err="1" smtClean="0"/>
              <a:t>examen</a:t>
            </a:r>
            <a:r>
              <a:rPr lang="en-US" dirty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me </a:t>
            </a:r>
            <a:r>
              <a:rPr lang="en-US" dirty="0" err="1" smtClean="0"/>
              <a:t>enfermé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ym typeface="Wingdings"/>
              </a:rPr>
              <a:t>Mis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amigas</a:t>
            </a:r>
            <a:r>
              <a:rPr lang="en-US" dirty="0" smtClean="0">
                <a:sym typeface="Wingdings"/>
              </a:rPr>
              <a:t> me </a:t>
            </a:r>
            <a:r>
              <a:rPr lang="en-US" dirty="0" err="1" smtClean="0">
                <a:sym typeface="Wingdings"/>
              </a:rPr>
              <a:t>habrían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dicho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verdad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los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chicos</a:t>
            </a:r>
            <a:r>
              <a:rPr lang="en-US" dirty="0" smtClean="0">
                <a:sym typeface="Wingdings"/>
              </a:rPr>
              <a:t> no </a:t>
            </a:r>
            <a:r>
              <a:rPr lang="en-US" dirty="0" err="1" smtClean="0">
                <a:sym typeface="Wingdings"/>
              </a:rPr>
              <a:t>estaban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err="1" smtClean="0">
                <a:sym typeface="Wingdings"/>
              </a:rPr>
              <a:t>Mi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familia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habría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mirado</a:t>
            </a:r>
            <a:r>
              <a:rPr lang="en-US" dirty="0" smtClean="0">
                <a:sym typeface="Wingdings"/>
              </a:rPr>
              <a:t> </a:t>
            </a:r>
            <a:r>
              <a:rPr lang="en-US" i="1" dirty="0" smtClean="0">
                <a:sym typeface="Wingdings"/>
              </a:rPr>
              <a:t>Elf </a:t>
            </a:r>
            <a:r>
              <a:rPr lang="en-US" dirty="0" err="1" smtClean="0">
                <a:sym typeface="Wingdings"/>
              </a:rPr>
              <a:t>juntos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tuvimos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emergencia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¿</a:t>
            </a:r>
            <a:r>
              <a:rPr lang="en-US" dirty="0" err="1">
                <a:sym typeface="Wingdings"/>
              </a:rPr>
              <a:t>H</a:t>
            </a:r>
            <a:r>
              <a:rPr lang="en-US" dirty="0" err="1" smtClean="0">
                <a:sym typeface="Wingdings"/>
              </a:rPr>
              <a:t>abrías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hecho</a:t>
            </a:r>
            <a:r>
              <a:rPr lang="en-US" dirty="0" smtClean="0">
                <a:sym typeface="Wingdings"/>
              </a:rPr>
              <a:t> lo </a:t>
            </a:r>
            <a:r>
              <a:rPr lang="en-US" dirty="0" err="1" smtClean="0">
                <a:sym typeface="Wingdings"/>
              </a:rPr>
              <a:t>que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hice</a:t>
            </a:r>
            <a:r>
              <a:rPr lang="en-US" dirty="0" smtClean="0">
                <a:sym typeface="Wingdings"/>
              </a:rPr>
              <a:t>?</a:t>
            </a:r>
          </a:p>
          <a:p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nunca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habría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dicho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esa</a:t>
            </a:r>
            <a:r>
              <a:rPr lang="en-US" dirty="0" smtClean="0">
                <a:sym typeface="Wingdings"/>
              </a:rPr>
              <a:t> palabra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normalmente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El </a:t>
            </a:r>
            <a:r>
              <a:rPr lang="en-US" sz="4000" dirty="0" err="1" smtClean="0">
                <a:latin typeface="Hobo Std"/>
                <a:cs typeface="Hobo Std"/>
              </a:rPr>
              <a:t>Presente</a:t>
            </a:r>
            <a:r>
              <a:rPr lang="en-US" sz="4000" dirty="0" smtClean="0">
                <a:latin typeface="Hobo Std"/>
                <a:cs typeface="Hobo Std"/>
              </a:rPr>
              <a:t> Perfecto del </a:t>
            </a:r>
            <a:r>
              <a:rPr lang="en-US" sz="4000" dirty="0" err="1" smtClean="0">
                <a:latin typeface="Hobo Std"/>
                <a:cs typeface="Hobo Std"/>
              </a:rPr>
              <a:t>Subjuntivo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It’s important that I have done…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00" y="487022"/>
            <a:ext cx="10209038" cy="841818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Hobo Std"/>
                <a:cs typeface="Hobo Std"/>
              </a:rPr>
              <a:t>El </a:t>
            </a:r>
            <a:r>
              <a:rPr lang="en-US" sz="3000" dirty="0" err="1" smtClean="0">
                <a:latin typeface="Hobo Std"/>
                <a:cs typeface="Hobo Std"/>
              </a:rPr>
              <a:t>Presente</a:t>
            </a:r>
            <a:r>
              <a:rPr lang="en-US" sz="3000" dirty="0" smtClean="0">
                <a:latin typeface="Hobo Std"/>
                <a:cs typeface="Hobo Std"/>
              </a:rPr>
              <a:t> Perfecto del </a:t>
            </a:r>
            <a:r>
              <a:rPr lang="en-US" sz="3000" dirty="0" err="1" smtClean="0">
                <a:latin typeface="Hobo Std"/>
                <a:cs typeface="Hobo Std"/>
              </a:rPr>
              <a:t>Subjuntivo</a:t>
            </a:r>
            <a:endParaRPr lang="en-US" sz="3000" dirty="0">
              <a:latin typeface="Hobo Std"/>
              <a:cs typeface="Hobo St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08446"/>
              </p:ext>
            </p:extLst>
          </p:nvPr>
        </p:nvGraphicFramePr>
        <p:xfrm>
          <a:off x="811426" y="2258068"/>
          <a:ext cx="7729722" cy="321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012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HAYA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HAYAMOS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HAYAS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HAYÁIS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HAYA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HAYAN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3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Los </a:t>
            </a:r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000" dirty="0" smtClean="0"/>
              <a:t>AR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-ado</a:t>
            </a:r>
          </a:p>
          <a:p>
            <a:r>
              <a:rPr lang="en-US" sz="5000" dirty="0" smtClean="0">
                <a:sym typeface="Wingdings"/>
              </a:rPr>
              <a:t>ER/IR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</a:t>
            </a:r>
            <a:r>
              <a:rPr lang="en-US" sz="5000" dirty="0" err="1" smtClean="0">
                <a:sym typeface="Wingdings"/>
              </a:rPr>
              <a:t>ido</a:t>
            </a:r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Leer, etc.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</a:t>
            </a:r>
            <a:r>
              <a:rPr lang="en-US" sz="5000" dirty="0" err="1" smtClean="0">
                <a:sym typeface="Wingdings"/>
              </a:rPr>
              <a:t>ído</a:t>
            </a:r>
            <a:endParaRPr lang="en-US" sz="5000" dirty="0" smtClean="0">
              <a:sym typeface="Wingdings"/>
            </a:endParaRPr>
          </a:p>
          <a:p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Plus 15 or so irregulars</a:t>
            </a:r>
          </a:p>
          <a:p>
            <a:pPr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6675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Irregulares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ym typeface="Wingdings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66280"/>
              </p:ext>
            </p:extLst>
          </p:nvPr>
        </p:nvGraphicFramePr>
        <p:xfrm>
          <a:off x="457200" y="2307946"/>
          <a:ext cx="8229600" cy="3818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Hacer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Hecho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Freír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Decir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Dicho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Romper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broken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Visto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Resuelto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resolved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Escribir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Escrito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written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Morir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Muerto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Poner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Puesto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Satisfacer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Satisfecho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satisfied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opened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covered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Devolver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Devuelto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Describir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described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Descubrir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Descubierto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discovered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6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Unos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Ejemplos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espero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hayas</a:t>
            </a:r>
            <a:r>
              <a:rPr lang="en-US" dirty="0" smtClean="0"/>
              <a:t> </a:t>
            </a:r>
            <a:r>
              <a:rPr lang="en-US" dirty="0" err="1" smtClean="0"/>
              <a:t>graduado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</a:t>
            </a:r>
            <a:r>
              <a:rPr lang="en-US" dirty="0" smtClean="0"/>
              <a:t> </a:t>
            </a:r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haya</a:t>
            </a:r>
            <a:r>
              <a:rPr lang="en-US" dirty="0" smtClean="0"/>
              <a:t> </a:t>
            </a:r>
            <a:r>
              <a:rPr lang="en-US" dirty="0" err="1" smtClean="0"/>
              <a:t>resignado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Ojalá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haya</a:t>
            </a:r>
            <a:r>
              <a:rPr lang="en-US" dirty="0" smtClean="0"/>
              <a:t> </a:t>
            </a:r>
            <a:r>
              <a:rPr lang="en-US" dirty="0" err="1" smtClean="0"/>
              <a:t>ganado</a:t>
            </a:r>
            <a:r>
              <a:rPr lang="en-US" dirty="0" smtClean="0"/>
              <a:t> el </a:t>
            </a:r>
            <a:r>
              <a:rPr lang="en-US" dirty="0" err="1" smtClean="0"/>
              <a:t>partido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hayas</a:t>
            </a:r>
            <a:r>
              <a:rPr lang="en-US" dirty="0" smtClean="0"/>
              <a:t> </a:t>
            </a:r>
            <a:r>
              <a:rPr lang="en-US" dirty="0" err="1" smtClean="0"/>
              <a:t>hecho</a:t>
            </a:r>
            <a:r>
              <a:rPr lang="en-US" dirty="0" smtClean="0"/>
              <a:t> los </a:t>
            </a:r>
            <a:r>
              <a:rPr lang="en-US" dirty="0" err="1" smtClean="0"/>
              <a:t>requisitos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6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28632"/>
            <a:ext cx="3309804" cy="2092447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Hobo Std"/>
                <a:cs typeface="Hobo Std"/>
              </a:rPr>
              <a:t>El </a:t>
            </a:r>
            <a:r>
              <a:rPr lang="en-US" sz="4000" dirty="0" err="1" smtClean="0">
                <a:latin typeface="Hobo Std"/>
                <a:cs typeface="Hobo Std"/>
              </a:rPr>
              <a:t>Pasado</a:t>
            </a:r>
            <a:r>
              <a:rPr lang="en-US" sz="4000" dirty="0" smtClean="0">
                <a:latin typeface="Hobo Std"/>
                <a:cs typeface="Hobo Std"/>
              </a:rPr>
              <a:t> Perfecto del </a:t>
            </a:r>
            <a:r>
              <a:rPr lang="en-US" sz="4000" dirty="0" err="1" smtClean="0">
                <a:latin typeface="Hobo Std"/>
                <a:cs typeface="Hobo Std"/>
              </a:rPr>
              <a:t>Subjuntivo</a:t>
            </a:r>
            <a:endParaRPr lang="en-US" sz="4000" dirty="0">
              <a:latin typeface="Hobo Std"/>
              <a:cs typeface="Hobo St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 was important that I had done…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1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Todas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Formas</a:t>
            </a:r>
            <a:r>
              <a:rPr lang="en-US" dirty="0" smtClean="0">
                <a:latin typeface="Hobo Std"/>
                <a:cs typeface="Hobo Std"/>
              </a:rPr>
              <a:t> Perfectas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Perfect Tenses have two words: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 form of the helping verb HABER</a:t>
            </a:r>
          </a:p>
          <a:p>
            <a:pPr lvl="1"/>
            <a:r>
              <a:rPr lang="en-US" dirty="0" smtClean="0"/>
              <a:t>And a PAST PARTICIPLE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9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00" y="487022"/>
            <a:ext cx="10209038" cy="841818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Hobo Std"/>
                <a:cs typeface="Hobo Std"/>
              </a:rPr>
              <a:t>El </a:t>
            </a:r>
            <a:r>
              <a:rPr lang="en-US" sz="3000" dirty="0" err="1" smtClean="0">
                <a:latin typeface="Hobo Std"/>
                <a:cs typeface="Hobo Std"/>
              </a:rPr>
              <a:t>Pasado</a:t>
            </a:r>
            <a:r>
              <a:rPr lang="en-US" sz="3000" dirty="0" smtClean="0">
                <a:latin typeface="Hobo Std"/>
                <a:cs typeface="Hobo Std"/>
              </a:rPr>
              <a:t> Perfecto del </a:t>
            </a:r>
            <a:r>
              <a:rPr lang="en-US" sz="3000" dirty="0" err="1" smtClean="0">
                <a:latin typeface="Hobo Std"/>
                <a:cs typeface="Hobo Std"/>
              </a:rPr>
              <a:t>Subjuntivo</a:t>
            </a:r>
            <a:endParaRPr lang="en-US" sz="3000" dirty="0">
              <a:latin typeface="Hobo Std"/>
              <a:cs typeface="Hobo St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288507"/>
              </p:ext>
            </p:extLst>
          </p:nvPr>
        </p:nvGraphicFramePr>
        <p:xfrm>
          <a:off x="811426" y="2258068"/>
          <a:ext cx="7729722" cy="321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012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HUBIERA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HUBIÉRAMOS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HUBIERAS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HUBIERAIS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340"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HUBIERA</a:t>
                      </a:r>
                      <a:endParaRPr lang="en-US" sz="4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500" dirty="0" smtClean="0"/>
                        <a:t>HUBIERAN</a:t>
                      </a:r>
                      <a:endParaRPr lang="en-US" sz="4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5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Los </a:t>
            </a:r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5000" dirty="0" smtClean="0"/>
              <a:t>AR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-ado</a:t>
            </a:r>
          </a:p>
          <a:p>
            <a:r>
              <a:rPr lang="en-US" sz="5000" dirty="0" smtClean="0">
                <a:sym typeface="Wingdings"/>
              </a:rPr>
              <a:t>ER/IR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</a:t>
            </a:r>
            <a:r>
              <a:rPr lang="en-US" sz="5000" dirty="0" err="1" smtClean="0">
                <a:sym typeface="Wingdings"/>
              </a:rPr>
              <a:t>ido</a:t>
            </a:r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Leer, etc.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</a:t>
            </a:r>
            <a:r>
              <a:rPr lang="en-US" sz="5000" dirty="0" err="1" smtClean="0">
                <a:sym typeface="Wingdings"/>
              </a:rPr>
              <a:t>ído</a:t>
            </a:r>
            <a:endParaRPr lang="en-US" sz="5000" dirty="0" smtClean="0">
              <a:sym typeface="Wingdings"/>
            </a:endParaRPr>
          </a:p>
          <a:p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Plus the same irregulars</a:t>
            </a:r>
          </a:p>
          <a:p>
            <a:pPr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0669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Unos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Ejemplos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esperaba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mi </a:t>
            </a:r>
            <a:r>
              <a:rPr lang="en-US" dirty="0" err="1" smtClean="0"/>
              <a:t>hermano</a:t>
            </a:r>
            <a:r>
              <a:rPr lang="en-US" dirty="0" smtClean="0"/>
              <a:t> no </a:t>
            </a:r>
            <a:r>
              <a:rPr lang="en-US" dirty="0" err="1" smtClean="0"/>
              <a:t>hubiera</a:t>
            </a:r>
            <a:r>
              <a:rPr lang="en-US" dirty="0" smtClean="0"/>
              <a:t> </a:t>
            </a:r>
            <a:r>
              <a:rPr lang="en-US" dirty="0" err="1" smtClean="0"/>
              <a:t>perdido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cartera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ym typeface="Wingdings"/>
              </a:rPr>
              <a:t>Mis</a:t>
            </a:r>
            <a:r>
              <a:rPr lang="en-US" dirty="0" smtClean="0">
                <a:sym typeface="Wingdings"/>
              </a:rPr>
              <a:t> amigos </a:t>
            </a:r>
            <a:r>
              <a:rPr lang="en-US" dirty="0" err="1" smtClean="0">
                <a:sym typeface="Wingdings"/>
              </a:rPr>
              <a:t>querían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que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hubiera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hablado</a:t>
            </a:r>
            <a:r>
              <a:rPr lang="en-US" dirty="0" smtClean="0">
                <a:sym typeface="Wingdings"/>
              </a:rPr>
              <a:t> con mi </a:t>
            </a:r>
            <a:r>
              <a:rPr lang="en-US" dirty="0" err="1" smtClean="0">
                <a:sym typeface="Wingdings"/>
              </a:rPr>
              <a:t>consejero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err="1" smtClean="0">
                <a:sym typeface="Wingdings"/>
              </a:rPr>
              <a:t>Ellos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habrían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hecho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galletas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hubieran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tenido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azúcar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habría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ido</a:t>
            </a:r>
            <a:r>
              <a:rPr lang="en-US" dirty="0" smtClean="0">
                <a:sym typeface="Wingdings"/>
              </a:rPr>
              <a:t> al </a:t>
            </a:r>
            <a:r>
              <a:rPr lang="en-US" dirty="0" err="1" smtClean="0">
                <a:sym typeface="Wingdings"/>
              </a:rPr>
              <a:t>baile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hubiera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encontrado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cita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6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El </a:t>
            </a:r>
            <a:r>
              <a:rPr lang="en-US" dirty="0" err="1" smtClean="0">
                <a:latin typeface="Hobo Std"/>
                <a:cs typeface="Hobo Std"/>
              </a:rPr>
              <a:t>Presente</a:t>
            </a:r>
            <a:r>
              <a:rPr lang="en-US" dirty="0" smtClean="0">
                <a:latin typeface="Hobo Std"/>
                <a:cs typeface="Hobo Std"/>
              </a:rPr>
              <a:t> Perfecto</a:t>
            </a:r>
            <a:endParaRPr lang="en-US" dirty="0">
              <a:latin typeface="Hobo Std"/>
              <a:cs typeface="Hobo St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89539"/>
              </p:ext>
            </p:extLst>
          </p:nvPr>
        </p:nvGraphicFramePr>
        <p:xfrm>
          <a:off x="1497945" y="2653268"/>
          <a:ext cx="6263540" cy="3482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1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71146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HE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HEMOS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855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HAS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HABÉIS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855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HAN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34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Los </a:t>
            </a:r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000" dirty="0" smtClean="0"/>
              <a:t>AR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-ado</a:t>
            </a:r>
          </a:p>
          <a:p>
            <a:r>
              <a:rPr lang="en-US" sz="5000" dirty="0" smtClean="0">
                <a:sym typeface="Wingdings"/>
              </a:rPr>
              <a:t>ER/IR verbs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-</a:t>
            </a:r>
            <a:r>
              <a:rPr lang="en-US" sz="5000" dirty="0" err="1" smtClean="0">
                <a:sym typeface="Wingdings"/>
              </a:rPr>
              <a:t>ido</a:t>
            </a:r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Leer, etc. </a:t>
            </a:r>
            <a:r>
              <a:rPr lang="en-US" sz="5000" dirty="0" err="1" smtClean="0">
                <a:sym typeface="Wingdings"/>
              </a:rPr>
              <a:t></a:t>
            </a:r>
            <a:r>
              <a:rPr lang="en-US" sz="5000" dirty="0" smtClean="0">
                <a:sym typeface="Wingdings"/>
              </a:rPr>
              <a:t> </a:t>
            </a:r>
            <a:r>
              <a:rPr lang="en-US" sz="5000" dirty="0" err="1" smtClean="0">
                <a:sym typeface="Wingdings"/>
              </a:rPr>
              <a:t>ído</a:t>
            </a:r>
            <a:endParaRPr lang="en-US" sz="5000" dirty="0" smtClean="0">
              <a:sym typeface="Wingdings"/>
            </a:endParaRPr>
          </a:p>
          <a:p>
            <a:endParaRPr lang="en-US" sz="5000" dirty="0" smtClean="0">
              <a:sym typeface="Wingdings"/>
            </a:endParaRPr>
          </a:p>
          <a:p>
            <a:r>
              <a:rPr lang="en-US" sz="5000" dirty="0" smtClean="0">
                <a:sym typeface="Wingdings"/>
              </a:rPr>
              <a:t>Plus 15 or so irregulars</a:t>
            </a:r>
          </a:p>
          <a:p>
            <a:pPr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7438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Hobo Std"/>
                <a:cs typeface="Hobo Std"/>
              </a:rPr>
              <a:t>Participios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Pasados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Irregulares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ym typeface="Wingdings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690221"/>
              </p:ext>
            </p:extLst>
          </p:nvPr>
        </p:nvGraphicFramePr>
        <p:xfrm>
          <a:off x="457200" y="2307946"/>
          <a:ext cx="8229600" cy="3818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Hacer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Hecho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Freír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Decir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Dicho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Romper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broken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Visto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Resuelto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resolved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Escribir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Escrito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written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Morir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Muerto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Poner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Puesto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Satisfacer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Satisfecho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satisfied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opened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covered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Devolver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Devuelto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27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Describir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Descrito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described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Descubrir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Descubierto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discovered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6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obo Std"/>
                <a:cs typeface="Hobo Std"/>
              </a:rPr>
              <a:t>Unos</a:t>
            </a:r>
            <a:r>
              <a:rPr lang="en-US" dirty="0" smtClean="0">
                <a:latin typeface="Hobo Std"/>
                <a:cs typeface="Hobo Std"/>
              </a:rPr>
              <a:t> </a:t>
            </a:r>
            <a:r>
              <a:rPr lang="en-US" dirty="0" err="1" smtClean="0">
                <a:latin typeface="Hobo Std"/>
                <a:cs typeface="Hobo Std"/>
              </a:rPr>
              <a:t>Ejemplos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492" y="2323652"/>
            <a:ext cx="7239117" cy="3508977"/>
          </a:xfrm>
        </p:spPr>
        <p:txBody>
          <a:bodyPr/>
          <a:lstStyle/>
          <a:p>
            <a:r>
              <a:rPr lang="en-US" dirty="0" err="1" smtClean="0"/>
              <a:t>Yo</a:t>
            </a:r>
            <a:r>
              <a:rPr lang="en-US" dirty="0" smtClean="0"/>
              <a:t> he </a:t>
            </a:r>
            <a:r>
              <a:rPr lang="en-US" dirty="0" err="1" smtClean="0"/>
              <a:t>visto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 Bachelor </a:t>
            </a:r>
            <a:r>
              <a:rPr lang="en-US" dirty="0" err="1" smtClean="0"/>
              <a:t>cien</a:t>
            </a:r>
            <a:r>
              <a:rPr lang="en-US" dirty="0" smtClean="0"/>
              <a:t> </a:t>
            </a:r>
            <a:r>
              <a:rPr lang="en-US" dirty="0" err="1" smtClean="0"/>
              <a:t>veces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ym typeface="Wingdings"/>
              </a:rPr>
              <a:t>Mis</a:t>
            </a:r>
            <a:r>
              <a:rPr lang="en-US" dirty="0" smtClean="0">
                <a:sym typeface="Wingdings"/>
              </a:rPr>
              <a:t> ex-</a:t>
            </a:r>
            <a:r>
              <a:rPr lang="en-US" dirty="0" err="1" smtClean="0">
                <a:sym typeface="Wingdings"/>
              </a:rPr>
              <a:t>novios</a:t>
            </a:r>
            <a:r>
              <a:rPr lang="en-US" dirty="0" smtClean="0">
                <a:sym typeface="Wingdings"/>
              </a:rPr>
              <a:t> me </a:t>
            </a:r>
            <a:r>
              <a:rPr lang="en-US" dirty="0" err="1" smtClean="0">
                <a:sym typeface="Wingdings"/>
              </a:rPr>
              <a:t>han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escrito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por</a:t>
            </a:r>
            <a:r>
              <a:rPr lang="en-US" dirty="0" smtClean="0">
                <a:sym typeface="Wingdings"/>
              </a:rPr>
              <a:t> Twitter.</a:t>
            </a:r>
          </a:p>
          <a:p>
            <a:r>
              <a:rPr lang="en-US" dirty="0" smtClean="0">
                <a:sym typeface="Wingdings"/>
              </a:rPr>
              <a:t>Mi </a:t>
            </a:r>
            <a:r>
              <a:rPr lang="en-US" dirty="0" err="1" smtClean="0">
                <a:sym typeface="Wingdings"/>
              </a:rPr>
              <a:t>familia</a:t>
            </a:r>
            <a:r>
              <a:rPr lang="en-US" dirty="0" smtClean="0">
                <a:sym typeface="Wingdings"/>
              </a:rPr>
              <a:t> ha </a:t>
            </a:r>
            <a:r>
              <a:rPr lang="en-US" dirty="0" err="1" smtClean="0">
                <a:sym typeface="Wingdings"/>
              </a:rPr>
              <a:t>decidido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mudar</a:t>
            </a:r>
            <a:r>
              <a:rPr lang="en-US" dirty="0" smtClean="0">
                <a:sym typeface="Wingdings"/>
              </a:rPr>
              <a:t> a Arizona.</a:t>
            </a:r>
          </a:p>
          <a:p>
            <a:r>
              <a:rPr lang="en-US" dirty="0" smtClean="0">
                <a:sym typeface="Wingdings"/>
              </a:rPr>
              <a:t>¿Has </a:t>
            </a:r>
            <a:r>
              <a:rPr lang="en-US" dirty="0" err="1" smtClean="0">
                <a:sym typeface="Wingdings"/>
              </a:rPr>
              <a:t>hecho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tarea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mañana</a:t>
            </a:r>
            <a:r>
              <a:rPr lang="en-US" dirty="0" smtClean="0">
                <a:sym typeface="Wingdings"/>
              </a:rPr>
              <a:t>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2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Pop Quiz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atleta</a:t>
            </a:r>
            <a:r>
              <a:rPr lang="en-US" dirty="0" smtClean="0"/>
              <a:t> </a:t>
            </a:r>
            <a:r>
              <a:rPr lang="en-US" dirty="0" err="1" smtClean="0"/>
              <a:t>americano</a:t>
            </a:r>
            <a:r>
              <a:rPr lang="en-US" dirty="0" smtClean="0"/>
              <a:t> ha </a:t>
            </a:r>
            <a:r>
              <a:rPr lang="en-US" dirty="0" err="1" smtClean="0"/>
              <a:t>ganado</a:t>
            </a:r>
            <a:r>
              <a:rPr lang="en-US" dirty="0" smtClean="0"/>
              <a:t> los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medallas</a:t>
            </a:r>
            <a:r>
              <a:rPr lang="en-US" dirty="0" smtClean="0"/>
              <a:t> de </a:t>
            </a:r>
            <a:r>
              <a:rPr lang="en-US" dirty="0" err="1" smtClean="0"/>
              <a:t>oro</a:t>
            </a:r>
            <a:r>
              <a:rPr lang="en-US" dirty="0" smtClean="0"/>
              <a:t> en los </a:t>
            </a:r>
            <a:r>
              <a:rPr lang="en-US" dirty="0" err="1" smtClean="0"/>
              <a:t>Juegos</a:t>
            </a:r>
            <a:r>
              <a:rPr lang="en-US" dirty="0" smtClean="0"/>
              <a:t> </a:t>
            </a:r>
            <a:r>
              <a:rPr lang="en-US" dirty="0" err="1" smtClean="0"/>
              <a:t>Olímpicos</a:t>
            </a:r>
            <a:r>
              <a:rPr lang="en-US" dirty="0" smtClean="0"/>
              <a:t>?</a:t>
            </a:r>
          </a:p>
          <a:p>
            <a:r>
              <a:rPr lang="en-US" dirty="0" smtClean="0">
                <a:sym typeface="Wingdings"/>
              </a:rPr>
              <a:t>¿</a:t>
            </a:r>
            <a:r>
              <a:rPr lang="en-US" dirty="0" err="1" smtClean="0">
                <a:sym typeface="Wingdings"/>
              </a:rPr>
              <a:t>Quién</a:t>
            </a:r>
            <a:r>
              <a:rPr lang="en-US" dirty="0" smtClean="0">
                <a:sym typeface="Wingdings"/>
              </a:rPr>
              <a:t> ha </a:t>
            </a:r>
            <a:r>
              <a:rPr lang="en-US" dirty="0" err="1" smtClean="0">
                <a:sym typeface="Wingdings"/>
              </a:rPr>
              <a:t>inventado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Facebook</a:t>
            </a:r>
            <a:r>
              <a:rPr lang="en-US" dirty="0" smtClean="0">
                <a:sym typeface="Wingdings"/>
              </a:rPr>
              <a:t>?</a:t>
            </a:r>
          </a:p>
          <a:p>
            <a:r>
              <a:rPr lang="en-US" dirty="0">
                <a:sym typeface="Wingdings"/>
              </a:rPr>
              <a:t>¿ </a:t>
            </a:r>
            <a:r>
              <a:rPr lang="en-US" dirty="0" err="1">
                <a:sym typeface="Wingdings"/>
              </a:rPr>
              <a:t>Quién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ha </a:t>
            </a:r>
            <a:r>
              <a:rPr lang="en-US" dirty="0" err="1" smtClean="0">
                <a:sym typeface="Wingdings"/>
              </a:rPr>
              <a:t>sido</a:t>
            </a:r>
            <a:r>
              <a:rPr lang="en-US" dirty="0" smtClean="0">
                <a:sym typeface="Wingdings"/>
              </a:rPr>
              <a:t> Katniss Everdeen </a:t>
            </a:r>
            <a:r>
              <a:rPr lang="en-US" dirty="0" err="1" smtClean="0">
                <a:sym typeface="Wingdings"/>
              </a:rPr>
              <a:t>en</a:t>
            </a:r>
            <a:r>
              <a:rPr lang="en-US" dirty="0" smtClean="0">
                <a:sym typeface="Wingdings"/>
              </a:rPr>
              <a:t> las </a:t>
            </a:r>
            <a:r>
              <a:rPr lang="en-US" dirty="0" err="1" smtClean="0">
                <a:sym typeface="Wingdings"/>
              </a:rPr>
              <a:t>pel</a:t>
            </a:r>
            <a:r>
              <a:rPr lang="en-US" dirty="0" err="1" smtClean="0"/>
              <a:t>í</a:t>
            </a:r>
            <a:r>
              <a:rPr lang="en-US" dirty="0" err="1" smtClean="0">
                <a:sym typeface="Wingdings"/>
              </a:rPr>
              <a:t>culas</a:t>
            </a:r>
            <a:r>
              <a:rPr lang="en-US" dirty="0" smtClean="0">
                <a:sym typeface="Wingdings"/>
              </a:rPr>
              <a:t> de </a:t>
            </a:r>
            <a:r>
              <a:rPr lang="en-US" i="1" dirty="0" smtClean="0">
                <a:sym typeface="Wingdings"/>
              </a:rPr>
              <a:t>Los </a:t>
            </a:r>
            <a:r>
              <a:rPr lang="en-US" i="1" dirty="0" err="1" smtClean="0">
                <a:sym typeface="Wingdings"/>
              </a:rPr>
              <a:t>Juegos</a:t>
            </a:r>
            <a:r>
              <a:rPr lang="en-US" i="1" dirty="0" smtClean="0">
                <a:sym typeface="Wingdings"/>
              </a:rPr>
              <a:t> de </a:t>
            </a:r>
            <a:r>
              <a:rPr lang="en-US" i="1" dirty="0" err="1" smtClean="0">
                <a:sym typeface="Wingdings"/>
              </a:rPr>
              <a:t>Hambre</a:t>
            </a:r>
            <a:r>
              <a:rPr lang="en-US" dirty="0" smtClean="0">
                <a:sym typeface="Wingdings"/>
              </a:rPr>
              <a:t>?</a:t>
            </a:r>
          </a:p>
          <a:p>
            <a:r>
              <a:rPr lang="en-US" dirty="0" smtClean="0">
                <a:sym typeface="Wingdings"/>
              </a:rPr>
              <a:t>¿</a:t>
            </a:r>
            <a:r>
              <a:rPr lang="en-US" dirty="0" err="1" smtClean="0">
                <a:sym typeface="Wingdings"/>
              </a:rPr>
              <a:t>Cuál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estudiante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clase</a:t>
            </a:r>
            <a:r>
              <a:rPr lang="en-US" dirty="0" smtClean="0">
                <a:sym typeface="Wingdings"/>
              </a:rPr>
              <a:t> ha </a:t>
            </a:r>
            <a:r>
              <a:rPr lang="en-US" dirty="0" err="1" smtClean="0">
                <a:sym typeface="Wingdings"/>
              </a:rPr>
              <a:t>visitado</a:t>
            </a:r>
            <a:r>
              <a:rPr lang="en-US" dirty="0" smtClean="0">
                <a:sym typeface="Wingdings"/>
              </a:rPr>
              <a:t> a México </a:t>
            </a:r>
            <a:r>
              <a:rPr lang="en-US" dirty="0" err="1" smtClean="0">
                <a:sym typeface="Wingdings"/>
              </a:rPr>
              <a:t>más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veces</a:t>
            </a:r>
            <a:r>
              <a:rPr lang="en-US" dirty="0" smtClean="0">
                <a:sym typeface="Wingdings"/>
              </a:rPr>
              <a:t>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9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obo Std"/>
                <a:cs typeface="Hobo Std"/>
              </a:rPr>
              <a:t>La </a:t>
            </a:r>
            <a:r>
              <a:rPr lang="en-US" dirty="0" err="1" smtClean="0">
                <a:latin typeface="Hobo Std"/>
                <a:cs typeface="Hobo Std"/>
              </a:rPr>
              <a:t>Entrevista</a:t>
            </a:r>
            <a:endParaRPr lang="en-US" dirty="0">
              <a:latin typeface="Hobo Std"/>
              <a:cs typeface="Hobo St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997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Yo</a:t>
            </a:r>
            <a:r>
              <a:rPr lang="en-US" dirty="0" smtClean="0"/>
              <a:t> ______________ (</a:t>
            </a:r>
            <a:r>
              <a:rPr lang="en-US" dirty="0" err="1" smtClean="0"/>
              <a:t>tener</a:t>
            </a:r>
            <a:r>
              <a:rPr lang="en-US" dirty="0" smtClean="0"/>
              <a:t>) </a:t>
            </a:r>
            <a:r>
              <a:rPr lang="en-US" dirty="0" err="1" smtClean="0"/>
              <a:t>mucha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con la </a:t>
            </a:r>
            <a:r>
              <a:rPr lang="en-US" dirty="0" err="1" smtClean="0"/>
              <a:t>tecnología</a:t>
            </a:r>
            <a:r>
              <a:rPr lang="en-US" dirty="0" smtClean="0"/>
              <a:t>.  </a:t>
            </a:r>
            <a:r>
              <a:rPr lang="en-US" dirty="0" err="1" smtClean="0"/>
              <a:t>Yo</a:t>
            </a:r>
            <a:r>
              <a:rPr lang="en-US" dirty="0" smtClean="0"/>
              <a:t> ______________  (</a:t>
            </a:r>
            <a:r>
              <a:rPr lang="en-US" dirty="0" err="1" smtClean="0"/>
              <a:t>crear</a:t>
            </a:r>
            <a:r>
              <a:rPr lang="en-US" dirty="0" smtClean="0"/>
              <a:t>)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pragramas</a:t>
            </a:r>
            <a:r>
              <a:rPr lang="en-US" dirty="0" smtClean="0"/>
              <a:t> </a:t>
            </a:r>
            <a:r>
              <a:rPr lang="en-US" dirty="0" err="1" smtClean="0"/>
              <a:t>gráficos</a:t>
            </a:r>
            <a:r>
              <a:rPr lang="en-US" dirty="0" smtClean="0"/>
              <a:t>, bases de </a:t>
            </a:r>
            <a:r>
              <a:rPr lang="en-US" dirty="0" err="1" smtClean="0"/>
              <a:t>datos</a:t>
            </a:r>
            <a:r>
              <a:rPr lang="en-US" dirty="0" smtClean="0"/>
              <a:t>, y </a:t>
            </a:r>
            <a:r>
              <a:rPr lang="en-US" dirty="0" err="1" smtClean="0"/>
              <a:t>hojas</a:t>
            </a:r>
            <a:r>
              <a:rPr lang="en-US" dirty="0" smtClean="0"/>
              <a:t> de </a:t>
            </a:r>
            <a:r>
              <a:rPr lang="en-US" dirty="0" err="1" smtClean="0"/>
              <a:t>cálculo</a:t>
            </a:r>
            <a:r>
              <a:rPr lang="en-US" dirty="0" smtClean="0"/>
              <a:t>.  </a:t>
            </a:r>
            <a:r>
              <a:rPr lang="en-US" dirty="0" err="1" smtClean="0"/>
              <a:t>También</a:t>
            </a:r>
            <a:r>
              <a:rPr lang="en-US" dirty="0" smtClean="0"/>
              <a:t>,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empleados</a:t>
            </a:r>
            <a:r>
              <a:rPr lang="en-US" dirty="0" smtClean="0"/>
              <a:t> y </a:t>
            </a:r>
            <a:r>
              <a:rPr lang="en-US" dirty="0" err="1" smtClean="0"/>
              <a:t>yo</a:t>
            </a:r>
            <a:r>
              <a:rPr lang="en-US" dirty="0" smtClean="0"/>
              <a:t>_____________ (</a:t>
            </a:r>
            <a:r>
              <a:rPr lang="en-US" dirty="0" err="1" smtClean="0"/>
              <a:t>participar</a:t>
            </a:r>
            <a:r>
              <a:rPr lang="en-US" dirty="0" smtClean="0"/>
              <a:t>)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videoconferencias</a:t>
            </a:r>
            <a:r>
              <a:rPr lang="en-US" dirty="0" smtClean="0"/>
              <a:t> con Skype.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Mi </a:t>
            </a:r>
            <a:r>
              <a:rPr lang="en-US" dirty="0" err="1" smtClean="0"/>
              <a:t>compañía</a:t>
            </a:r>
            <a:r>
              <a:rPr lang="en-US" dirty="0" smtClean="0"/>
              <a:t> ______________ (</a:t>
            </a:r>
            <a:r>
              <a:rPr lang="en-US" dirty="0" err="1" smtClean="0"/>
              <a:t>hacer</a:t>
            </a:r>
            <a:r>
              <a:rPr lang="en-US" dirty="0" smtClean="0"/>
              <a:t>) </a:t>
            </a:r>
            <a:r>
              <a:rPr lang="en-US" dirty="0" err="1" smtClean="0"/>
              <a:t>conexiones</a:t>
            </a:r>
            <a:r>
              <a:rPr lang="en-US" dirty="0" smtClean="0"/>
              <a:t> con 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r>
              <a:rPr lang="en-US" dirty="0" smtClean="0"/>
              <a:t> y </a:t>
            </a:r>
            <a:r>
              <a:rPr lang="en-US" dirty="0" err="1" smtClean="0"/>
              <a:t>yo</a:t>
            </a:r>
            <a:r>
              <a:rPr lang="en-US" dirty="0" smtClean="0"/>
              <a:t> ______________ (</a:t>
            </a:r>
            <a:r>
              <a:rPr lang="en-US" dirty="0" err="1" smtClean="0"/>
              <a:t>volver</a:t>
            </a:r>
            <a:r>
              <a:rPr lang="en-US" dirty="0" smtClean="0"/>
              <a:t>) a Venezuela para </a:t>
            </a:r>
            <a:r>
              <a:rPr lang="en-US" dirty="0" err="1" smtClean="0"/>
              <a:t>reunir</a:t>
            </a:r>
            <a:r>
              <a:rPr lang="en-US" dirty="0" smtClean="0"/>
              <a:t> con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companias</a:t>
            </a:r>
            <a:r>
              <a:rPr lang="en-US" dirty="0" smtClean="0"/>
              <a:t>.  ______________ (</a:t>
            </a:r>
            <a:r>
              <a:rPr lang="en-US" dirty="0" err="1" smtClean="0"/>
              <a:t>ser</a:t>
            </a:r>
            <a:r>
              <a:rPr lang="en-US" dirty="0" smtClean="0"/>
              <a:t>) un placer </a:t>
            </a:r>
            <a:r>
              <a:rPr lang="en-US" dirty="0" err="1" smtClean="0"/>
              <a:t>trabajar</a:t>
            </a:r>
            <a:r>
              <a:rPr lang="en-US" dirty="0" smtClean="0"/>
              <a:t> para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compañía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En mi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aquí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______________ (</a:t>
            </a:r>
            <a:r>
              <a:rPr lang="en-US" dirty="0" err="1" smtClean="0"/>
              <a:t>aprender</a:t>
            </a:r>
            <a:r>
              <a:rPr lang="en-US" dirty="0" smtClean="0"/>
              <a:t>)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trabajar</a:t>
            </a:r>
            <a:r>
              <a:rPr lang="en-US" dirty="0" smtClean="0"/>
              <a:t> con </a:t>
            </a:r>
            <a:r>
              <a:rPr lang="en-US" dirty="0" err="1" smtClean="0"/>
              <a:t>otros</a:t>
            </a:r>
            <a:r>
              <a:rPr lang="en-US" dirty="0" smtClean="0"/>
              <a:t> y ______________ (resolver) 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también</a:t>
            </a:r>
            <a:r>
              <a:rPr lang="en-US" dirty="0" smtClean="0"/>
              <a:t>.  Mi supervisor ______________ (</a:t>
            </a:r>
            <a:r>
              <a:rPr lang="en-US" dirty="0" err="1" smtClean="0"/>
              <a:t>decir</a:t>
            </a:r>
            <a:r>
              <a:rPr lang="en-US" dirty="0" smtClean="0"/>
              <a:t>) que </a:t>
            </a:r>
            <a:r>
              <a:rPr lang="en-US" dirty="0" err="1" smtClean="0"/>
              <a:t>yo</a:t>
            </a:r>
            <a:r>
              <a:rPr lang="en-US" dirty="0" smtClean="0"/>
              <a:t> soy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eficiente</a:t>
            </a:r>
            <a:r>
              <a:rPr lang="en-US" dirty="0" smtClean="0"/>
              <a:t> y </a:t>
            </a:r>
            <a:r>
              <a:rPr lang="en-US" dirty="0" err="1" smtClean="0"/>
              <a:t>él</a:t>
            </a:r>
            <a:r>
              <a:rPr lang="en-US" dirty="0" smtClean="0"/>
              <a:t> ______________ (</a:t>
            </a:r>
            <a:r>
              <a:rPr lang="en-US" dirty="0" err="1" smtClean="0"/>
              <a:t>trabajar</a:t>
            </a:r>
            <a:r>
              <a:rPr lang="en-US" dirty="0" smtClean="0"/>
              <a:t>) </a:t>
            </a:r>
            <a:r>
              <a:rPr lang="en-US" dirty="0" err="1" smtClean="0"/>
              <a:t>conmigo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cinco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209</TotalTime>
  <Words>809</Words>
  <Application>Microsoft Office PowerPoint</Application>
  <PresentationFormat>On-screen Show (4:3)</PresentationFormat>
  <Paragraphs>294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Century Gothic</vt:lpstr>
      <vt:lpstr>Hobo Std</vt:lpstr>
      <vt:lpstr>Wingdings</vt:lpstr>
      <vt:lpstr>Wingdings 2</vt:lpstr>
      <vt:lpstr>Austin</vt:lpstr>
      <vt:lpstr>Perfect Tenses</vt:lpstr>
      <vt:lpstr>El Presente Perfecto</vt:lpstr>
      <vt:lpstr>Todas Formas Perfectas</vt:lpstr>
      <vt:lpstr>El Presente Perfecto</vt:lpstr>
      <vt:lpstr>Los Participios Pasados</vt:lpstr>
      <vt:lpstr>Participios Pasados Irregulares</vt:lpstr>
      <vt:lpstr>Unos Ejemplos</vt:lpstr>
      <vt:lpstr>Pop Quiz</vt:lpstr>
      <vt:lpstr>La Entrevista</vt:lpstr>
      <vt:lpstr>El Pasado Perfecto</vt:lpstr>
      <vt:lpstr>El Pasado Perfecto</vt:lpstr>
      <vt:lpstr>Los Participios Pasados</vt:lpstr>
      <vt:lpstr>Unos Ejemplos</vt:lpstr>
      <vt:lpstr>Situaciones</vt:lpstr>
      <vt:lpstr>El Futuro Perfecto</vt:lpstr>
      <vt:lpstr>El Futuro Perfecto</vt:lpstr>
      <vt:lpstr>Los Participios Pasados</vt:lpstr>
      <vt:lpstr>Participios Pasados Irregulares</vt:lpstr>
      <vt:lpstr>Unos Ejemplos</vt:lpstr>
      <vt:lpstr>El Condicional Perfecto</vt:lpstr>
      <vt:lpstr>El Condicional Perfecto</vt:lpstr>
      <vt:lpstr>Los Participios Pasados</vt:lpstr>
      <vt:lpstr>Unos Ejemplos</vt:lpstr>
      <vt:lpstr>El Presente Perfecto del Subjuntivo</vt:lpstr>
      <vt:lpstr>El Presente Perfecto del Subjuntivo</vt:lpstr>
      <vt:lpstr>Los Participios Pasados</vt:lpstr>
      <vt:lpstr>Participios Pasados Irregulares</vt:lpstr>
      <vt:lpstr>Unos Ejemplos</vt:lpstr>
      <vt:lpstr>El Pasado Perfecto del Subjuntivo</vt:lpstr>
      <vt:lpstr>El Pasado Perfecto del Subjuntivo</vt:lpstr>
      <vt:lpstr>Los Participios Pasados</vt:lpstr>
      <vt:lpstr>Unos Ejemplos</vt:lpstr>
    </vt:vector>
  </TitlesOfParts>
  <Company>Lakeville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Tensos Perfectos</dc:title>
  <dc:creator>Elizabeth Grawe</dc:creator>
  <cp:lastModifiedBy>Deaton, Phillip</cp:lastModifiedBy>
  <cp:revision>24</cp:revision>
  <cp:lastPrinted>2015-06-20T03:06:06Z</cp:lastPrinted>
  <dcterms:created xsi:type="dcterms:W3CDTF">2015-06-20T03:05:42Z</dcterms:created>
  <dcterms:modified xsi:type="dcterms:W3CDTF">2017-05-08T20:51:34Z</dcterms:modified>
</cp:coreProperties>
</file>